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18"/>
    <p:restoredTop sz="86960"/>
  </p:normalViewPr>
  <p:slideViewPr>
    <p:cSldViewPr snapToGrid="0">
      <p:cViewPr varScale="1">
        <p:scale>
          <a:sx n="193" d="100"/>
          <a:sy n="193" d="100"/>
        </p:scale>
        <p:origin x="2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7333A8-6C5F-2341-9781-6045885F1A32}" type="doc">
      <dgm:prSet loTypeId="urn:microsoft.com/office/officeart/2008/layout/HexagonCluster" loCatId="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GB"/>
        </a:p>
      </dgm:t>
    </dgm:pt>
    <dgm:pt modelId="{F35B9C26-2EEB-3340-B7D6-311F3ADBDA48}">
      <dgm:prSet phldrT="[Text]"/>
      <dgm:spPr/>
      <dgm:t>
        <a:bodyPr/>
        <a:lstStyle/>
        <a:p>
          <a:r>
            <a:rPr lang="en-GB" dirty="0"/>
            <a:t>http4s</a:t>
          </a:r>
        </a:p>
      </dgm:t>
    </dgm:pt>
    <dgm:pt modelId="{68D1072A-9341-8344-94FF-D3C1D440254E}" type="parTrans" cxnId="{5441B57B-46D7-3F4E-9515-8081E0DD6915}">
      <dgm:prSet/>
      <dgm:spPr/>
      <dgm:t>
        <a:bodyPr/>
        <a:lstStyle/>
        <a:p>
          <a:endParaRPr lang="en-GB"/>
        </a:p>
      </dgm:t>
    </dgm:pt>
    <dgm:pt modelId="{C2D04B19-8EE0-AF46-85AD-B4EEE3D63AB2}" type="sibTrans" cxnId="{5441B57B-46D7-3F4E-9515-8081E0DD6915}">
      <dgm:prSet/>
      <dgm:spPr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>
          <a:solidFill>
            <a:schemeClr val="tx1">
              <a:lumMod val="65000"/>
              <a:lumOff val="35000"/>
            </a:schemeClr>
          </a:solidFill>
        </a:ln>
      </dgm:spPr>
      <dgm:t>
        <a:bodyPr/>
        <a:lstStyle/>
        <a:p>
          <a:endParaRPr lang="en-GB"/>
        </a:p>
      </dgm:t>
    </dgm:pt>
    <dgm:pt modelId="{054D1F31-FE2B-BD4D-8E34-87A4ACE07A54}">
      <dgm:prSet phldrT="[Text]"/>
      <dgm:spPr/>
      <dgm:t>
        <a:bodyPr/>
        <a:lstStyle/>
        <a:p>
          <a:r>
            <a:rPr lang="en-GB" dirty="0"/>
            <a:t>Tapir + </a:t>
          </a:r>
          <a:r>
            <a:rPr lang="en-GB" dirty="0" err="1"/>
            <a:t>sttp</a:t>
          </a:r>
          <a:endParaRPr lang="en-GB" dirty="0"/>
        </a:p>
      </dgm:t>
    </dgm:pt>
    <dgm:pt modelId="{4612C0B9-97AE-0349-8FFB-9C70E98140D2}" type="parTrans" cxnId="{D81C88CA-B93E-6F48-B7D7-468AC270B162}">
      <dgm:prSet/>
      <dgm:spPr/>
      <dgm:t>
        <a:bodyPr/>
        <a:lstStyle/>
        <a:p>
          <a:endParaRPr lang="en-GB"/>
        </a:p>
      </dgm:t>
    </dgm:pt>
    <dgm:pt modelId="{E3B8F854-BD2C-0A46-ADB3-E5BD165721B2}" type="sibTrans" cxnId="{D81C88CA-B93E-6F48-B7D7-468AC270B162}">
      <dgm:prSet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4000" r="14000"/>
          </a:stretch>
        </a:blipFill>
      </dgm:spPr>
      <dgm:t>
        <a:bodyPr/>
        <a:lstStyle/>
        <a:p>
          <a:endParaRPr lang="en-GB"/>
        </a:p>
      </dgm:t>
    </dgm:pt>
    <dgm:pt modelId="{3BA45356-A612-0440-9D51-D30EA3BBF8EB}">
      <dgm:prSet phldrT="[Text]"/>
      <dgm:spPr/>
      <dgm:t>
        <a:bodyPr/>
        <a:lstStyle/>
        <a:p>
          <a:r>
            <a:rPr lang="en-GB" dirty="0"/>
            <a:t>Play Framework</a:t>
          </a:r>
        </a:p>
      </dgm:t>
    </dgm:pt>
    <dgm:pt modelId="{1768495C-B6BB-DB45-9A93-695259754F5D}" type="parTrans" cxnId="{8E04EB6A-2B26-E54C-9C93-E1C214CB698D}">
      <dgm:prSet/>
      <dgm:spPr/>
      <dgm:t>
        <a:bodyPr/>
        <a:lstStyle/>
        <a:p>
          <a:endParaRPr lang="en-GB"/>
        </a:p>
      </dgm:t>
    </dgm:pt>
    <dgm:pt modelId="{EA60D749-99E9-3C45-8822-A4DFF198913A}" type="sibTrans" cxnId="{8E04EB6A-2B26-E54C-9C93-E1C214CB698D}">
      <dgm:prSet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6000" t="27000" r="11000" b="26000"/>
          </a:stretch>
        </a:blipFill>
      </dgm:spPr>
      <dgm:t>
        <a:bodyPr/>
        <a:lstStyle/>
        <a:p>
          <a:endParaRPr lang="en-GB"/>
        </a:p>
      </dgm:t>
    </dgm:pt>
    <dgm:pt modelId="{FFCC2B3E-EF84-F74D-8DDF-164B6D344709}" type="pres">
      <dgm:prSet presAssocID="{EB7333A8-6C5F-2341-9781-6045885F1A32}" presName="Name0" presStyleCnt="0">
        <dgm:presLayoutVars>
          <dgm:chMax val="21"/>
          <dgm:chPref val="21"/>
        </dgm:presLayoutVars>
      </dgm:prSet>
      <dgm:spPr/>
    </dgm:pt>
    <dgm:pt modelId="{F9A1680B-B326-2E44-A7FE-7333763656D8}" type="pres">
      <dgm:prSet presAssocID="{F35B9C26-2EEB-3340-B7D6-311F3ADBDA48}" presName="text1" presStyleCnt="0"/>
      <dgm:spPr/>
    </dgm:pt>
    <dgm:pt modelId="{E71CC589-4492-DD4C-B698-C99624CA6A72}" type="pres">
      <dgm:prSet presAssocID="{F35B9C26-2EEB-3340-B7D6-311F3ADBDA48}" presName="textRepeatNode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ABC191A8-F5B7-E54C-9D9C-9BD5E28A44F6}" type="pres">
      <dgm:prSet presAssocID="{F35B9C26-2EEB-3340-B7D6-311F3ADBDA48}" presName="textaccent1" presStyleCnt="0"/>
      <dgm:spPr/>
    </dgm:pt>
    <dgm:pt modelId="{62F8D8D8-09A4-F245-95A6-074505802E37}" type="pres">
      <dgm:prSet presAssocID="{F35B9C26-2EEB-3340-B7D6-311F3ADBDA48}" presName="accentRepeatNode" presStyleLbl="solidAlignAcc1" presStyleIdx="0" presStyleCnt="6"/>
      <dgm:spPr/>
    </dgm:pt>
    <dgm:pt modelId="{F233AA65-995F-F647-A58B-CDCA4D0D384D}" type="pres">
      <dgm:prSet presAssocID="{C2D04B19-8EE0-AF46-85AD-B4EEE3D63AB2}" presName="image1" presStyleCnt="0"/>
      <dgm:spPr/>
    </dgm:pt>
    <dgm:pt modelId="{2EC3E264-AE14-144D-B1B2-1C602B39980E}" type="pres">
      <dgm:prSet presAssocID="{C2D04B19-8EE0-AF46-85AD-B4EEE3D63AB2}" presName="imageRepeatNode" presStyleLbl="alignAcc1" presStyleIdx="0" presStyleCnt="3"/>
      <dgm:spPr/>
    </dgm:pt>
    <dgm:pt modelId="{0A7A751B-D75B-664B-AAC1-6B62B306F379}" type="pres">
      <dgm:prSet presAssocID="{C2D04B19-8EE0-AF46-85AD-B4EEE3D63AB2}" presName="imageaccent1" presStyleCnt="0"/>
      <dgm:spPr/>
    </dgm:pt>
    <dgm:pt modelId="{220C96E7-6FFC-494C-9CAE-9D2AEE4A0BBB}" type="pres">
      <dgm:prSet presAssocID="{C2D04B19-8EE0-AF46-85AD-B4EEE3D63AB2}" presName="accentRepeatNode" presStyleLbl="solidAlignAcc1" presStyleIdx="1" presStyleCnt="6"/>
      <dgm:spPr/>
    </dgm:pt>
    <dgm:pt modelId="{2EBFB634-48B6-2247-B388-5B0D3BC019D3}" type="pres">
      <dgm:prSet presAssocID="{054D1F31-FE2B-BD4D-8E34-87A4ACE07A54}" presName="text2" presStyleCnt="0"/>
      <dgm:spPr/>
    </dgm:pt>
    <dgm:pt modelId="{AEBF203E-A896-5049-BBA0-CFD69EC7ED66}" type="pres">
      <dgm:prSet presAssocID="{054D1F31-FE2B-BD4D-8E34-87A4ACE07A54}" presName="textRepeatNode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EED21DD3-030E-BE4F-A61D-87C27B7448DF}" type="pres">
      <dgm:prSet presAssocID="{054D1F31-FE2B-BD4D-8E34-87A4ACE07A54}" presName="textaccent2" presStyleCnt="0"/>
      <dgm:spPr/>
    </dgm:pt>
    <dgm:pt modelId="{69F1399E-8427-E748-BDDA-721D1B965DD2}" type="pres">
      <dgm:prSet presAssocID="{054D1F31-FE2B-BD4D-8E34-87A4ACE07A54}" presName="accentRepeatNode" presStyleLbl="solidAlignAcc1" presStyleIdx="2" presStyleCnt="6"/>
      <dgm:spPr/>
    </dgm:pt>
    <dgm:pt modelId="{85BBD1D8-469B-9D4D-BEF1-17ADF814D32D}" type="pres">
      <dgm:prSet presAssocID="{E3B8F854-BD2C-0A46-ADB3-E5BD165721B2}" presName="image2" presStyleCnt="0"/>
      <dgm:spPr/>
    </dgm:pt>
    <dgm:pt modelId="{AF13073B-AC31-A245-9373-BA254EF5BF6A}" type="pres">
      <dgm:prSet presAssocID="{E3B8F854-BD2C-0A46-ADB3-E5BD165721B2}" presName="imageRepeatNode" presStyleLbl="alignAcc1" presStyleIdx="1" presStyleCnt="3"/>
      <dgm:spPr/>
    </dgm:pt>
    <dgm:pt modelId="{BA4AC985-6C78-7440-8956-2A9620C11933}" type="pres">
      <dgm:prSet presAssocID="{E3B8F854-BD2C-0A46-ADB3-E5BD165721B2}" presName="imageaccent2" presStyleCnt="0"/>
      <dgm:spPr/>
    </dgm:pt>
    <dgm:pt modelId="{DA6B39E8-C59B-5B4C-B9D7-CE557DCBB608}" type="pres">
      <dgm:prSet presAssocID="{E3B8F854-BD2C-0A46-ADB3-E5BD165721B2}" presName="accentRepeatNode" presStyleLbl="solidAlignAcc1" presStyleIdx="3" presStyleCnt="6"/>
      <dgm:spPr/>
    </dgm:pt>
    <dgm:pt modelId="{46619D97-8EA6-C64C-A8D4-6B8C8770A4B5}" type="pres">
      <dgm:prSet presAssocID="{3BA45356-A612-0440-9D51-D30EA3BBF8EB}" presName="text3" presStyleCnt="0"/>
      <dgm:spPr/>
    </dgm:pt>
    <dgm:pt modelId="{F3D2F7D0-0BC5-CD4C-90CF-FD2CFDBC2FA3}" type="pres">
      <dgm:prSet presAssocID="{3BA45356-A612-0440-9D51-D30EA3BBF8EB}" presName="textRepeatNode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283425C-D99E-D54A-9A12-1A813A248EF2}" type="pres">
      <dgm:prSet presAssocID="{3BA45356-A612-0440-9D51-D30EA3BBF8EB}" presName="textaccent3" presStyleCnt="0"/>
      <dgm:spPr/>
    </dgm:pt>
    <dgm:pt modelId="{80B36FCA-C0CF-1F41-AB66-8BF524C32F3C}" type="pres">
      <dgm:prSet presAssocID="{3BA45356-A612-0440-9D51-D30EA3BBF8EB}" presName="accentRepeatNode" presStyleLbl="solidAlignAcc1" presStyleIdx="4" presStyleCnt="6"/>
      <dgm:spPr/>
    </dgm:pt>
    <dgm:pt modelId="{A8B1EFDC-C544-8B49-B298-C98109014BEC}" type="pres">
      <dgm:prSet presAssocID="{EA60D749-99E9-3C45-8822-A4DFF198913A}" presName="image3" presStyleCnt="0"/>
      <dgm:spPr/>
    </dgm:pt>
    <dgm:pt modelId="{54E20E38-D752-DE4A-AA20-90A0F37EF6B7}" type="pres">
      <dgm:prSet presAssocID="{EA60D749-99E9-3C45-8822-A4DFF198913A}" presName="imageRepeatNode" presStyleLbl="alignAcc1" presStyleIdx="2" presStyleCnt="3"/>
      <dgm:spPr/>
    </dgm:pt>
    <dgm:pt modelId="{84BCAF28-1126-E945-83EA-D72B0808EA40}" type="pres">
      <dgm:prSet presAssocID="{EA60D749-99E9-3C45-8822-A4DFF198913A}" presName="imageaccent3" presStyleCnt="0"/>
      <dgm:spPr/>
    </dgm:pt>
    <dgm:pt modelId="{E6E90CC2-B6DF-C543-9908-BB5185D678D3}" type="pres">
      <dgm:prSet presAssocID="{EA60D749-99E9-3C45-8822-A4DFF198913A}" presName="accentRepeatNode" presStyleLbl="solidAlignAcc1" presStyleIdx="5" presStyleCnt="6"/>
      <dgm:spPr/>
    </dgm:pt>
  </dgm:ptLst>
  <dgm:cxnLst>
    <dgm:cxn modelId="{AE487F14-5F82-284E-BA8D-9667ADDB8748}" type="presOf" srcId="{C2D04B19-8EE0-AF46-85AD-B4EEE3D63AB2}" destId="{2EC3E264-AE14-144D-B1B2-1C602B39980E}" srcOrd="0" destOrd="0" presId="urn:microsoft.com/office/officeart/2008/layout/HexagonCluster"/>
    <dgm:cxn modelId="{D108C638-046E-5E4C-83D3-CA2CAC2761F5}" type="presOf" srcId="{054D1F31-FE2B-BD4D-8E34-87A4ACE07A54}" destId="{AEBF203E-A896-5049-BBA0-CFD69EC7ED66}" srcOrd="0" destOrd="0" presId="urn:microsoft.com/office/officeart/2008/layout/HexagonCluster"/>
    <dgm:cxn modelId="{E4174269-1F79-7244-8852-C9E407D1DE51}" type="presOf" srcId="{3BA45356-A612-0440-9D51-D30EA3BBF8EB}" destId="{F3D2F7D0-0BC5-CD4C-90CF-FD2CFDBC2FA3}" srcOrd="0" destOrd="0" presId="urn:microsoft.com/office/officeart/2008/layout/HexagonCluster"/>
    <dgm:cxn modelId="{8E04EB6A-2B26-E54C-9C93-E1C214CB698D}" srcId="{EB7333A8-6C5F-2341-9781-6045885F1A32}" destId="{3BA45356-A612-0440-9D51-D30EA3BBF8EB}" srcOrd="2" destOrd="0" parTransId="{1768495C-B6BB-DB45-9A93-695259754F5D}" sibTransId="{EA60D749-99E9-3C45-8822-A4DFF198913A}"/>
    <dgm:cxn modelId="{5441B57B-46D7-3F4E-9515-8081E0DD6915}" srcId="{EB7333A8-6C5F-2341-9781-6045885F1A32}" destId="{F35B9C26-2EEB-3340-B7D6-311F3ADBDA48}" srcOrd="0" destOrd="0" parTransId="{68D1072A-9341-8344-94FF-D3C1D440254E}" sibTransId="{C2D04B19-8EE0-AF46-85AD-B4EEE3D63AB2}"/>
    <dgm:cxn modelId="{C5DA4A9B-AF28-A040-B20D-7D07E9AD951D}" type="presOf" srcId="{EA60D749-99E9-3C45-8822-A4DFF198913A}" destId="{54E20E38-D752-DE4A-AA20-90A0F37EF6B7}" srcOrd="0" destOrd="0" presId="urn:microsoft.com/office/officeart/2008/layout/HexagonCluster"/>
    <dgm:cxn modelId="{3F4DFCAC-F27E-824E-AA98-04DF134DF2A0}" type="presOf" srcId="{E3B8F854-BD2C-0A46-ADB3-E5BD165721B2}" destId="{AF13073B-AC31-A245-9373-BA254EF5BF6A}" srcOrd="0" destOrd="0" presId="urn:microsoft.com/office/officeart/2008/layout/HexagonCluster"/>
    <dgm:cxn modelId="{FF98B3BC-0AB9-7247-842B-C749FB65C97D}" type="presOf" srcId="{EB7333A8-6C5F-2341-9781-6045885F1A32}" destId="{FFCC2B3E-EF84-F74D-8DDF-164B6D344709}" srcOrd="0" destOrd="0" presId="urn:microsoft.com/office/officeart/2008/layout/HexagonCluster"/>
    <dgm:cxn modelId="{D81C88CA-B93E-6F48-B7D7-468AC270B162}" srcId="{EB7333A8-6C5F-2341-9781-6045885F1A32}" destId="{054D1F31-FE2B-BD4D-8E34-87A4ACE07A54}" srcOrd="1" destOrd="0" parTransId="{4612C0B9-97AE-0349-8FFB-9C70E98140D2}" sibTransId="{E3B8F854-BD2C-0A46-ADB3-E5BD165721B2}"/>
    <dgm:cxn modelId="{56EE63F9-734D-6744-91AD-01CF29D1C251}" type="presOf" srcId="{F35B9C26-2EEB-3340-B7D6-311F3ADBDA48}" destId="{E71CC589-4492-DD4C-B698-C99624CA6A72}" srcOrd="0" destOrd="0" presId="urn:microsoft.com/office/officeart/2008/layout/HexagonCluster"/>
    <dgm:cxn modelId="{03C2FC5A-E6C8-BD4A-AC42-D6AE8EF91A57}" type="presParOf" srcId="{FFCC2B3E-EF84-F74D-8DDF-164B6D344709}" destId="{F9A1680B-B326-2E44-A7FE-7333763656D8}" srcOrd="0" destOrd="0" presId="urn:microsoft.com/office/officeart/2008/layout/HexagonCluster"/>
    <dgm:cxn modelId="{B26076B4-336E-D841-B10D-05E2F81EBB28}" type="presParOf" srcId="{F9A1680B-B326-2E44-A7FE-7333763656D8}" destId="{E71CC589-4492-DD4C-B698-C99624CA6A72}" srcOrd="0" destOrd="0" presId="urn:microsoft.com/office/officeart/2008/layout/HexagonCluster"/>
    <dgm:cxn modelId="{1606EA25-E152-AB45-B63C-8CF0666A5801}" type="presParOf" srcId="{FFCC2B3E-EF84-F74D-8DDF-164B6D344709}" destId="{ABC191A8-F5B7-E54C-9D9C-9BD5E28A44F6}" srcOrd="1" destOrd="0" presId="urn:microsoft.com/office/officeart/2008/layout/HexagonCluster"/>
    <dgm:cxn modelId="{43900F8F-82D8-EA4A-916C-7EDA8535C73B}" type="presParOf" srcId="{ABC191A8-F5B7-E54C-9D9C-9BD5E28A44F6}" destId="{62F8D8D8-09A4-F245-95A6-074505802E37}" srcOrd="0" destOrd="0" presId="urn:microsoft.com/office/officeart/2008/layout/HexagonCluster"/>
    <dgm:cxn modelId="{E01D3650-B09E-1746-88D6-684A702ED597}" type="presParOf" srcId="{FFCC2B3E-EF84-F74D-8DDF-164B6D344709}" destId="{F233AA65-995F-F647-A58B-CDCA4D0D384D}" srcOrd="2" destOrd="0" presId="urn:microsoft.com/office/officeart/2008/layout/HexagonCluster"/>
    <dgm:cxn modelId="{A4E6F617-08F3-9448-8D6D-445FBE1DB9A7}" type="presParOf" srcId="{F233AA65-995F-F647-A58B-CDCA4D0D384D}" destId="{2EC3E264-AE14-144D-B1B2-1C602B39980E}" srcOrd="0" destOrd="0" presId="urn:microsoft.com/office/officeart/2008/layout/HexagonCluster"/>
    <dgm:cxn modelId="{9D0201A8-11BA-D54A-A38C-19B6090D0668}" type="presParOf" srcId="{FFCC2B3E-EF84-F74D-8DDF-164B6D344709}" destId="{0A7A751B-D75B-664B-AAC1-6B62B306F379}" srcOrd="3" destOrd="0" presId="urn:microsoft.com/office/officeart/2008/layout/HexagonCluster"/>
    <dgm:cxn modelId="{C9E37F2F-4C42-0040-BA93-ADC9455E87D2}" type="presParOf" srcId="{0A7A751B-D75B-664B-AAC1-6B62B306F379}" destId="{220C96E7-6FFC-494C-9CAE-9D2AEE4A0BBB}" srcOrd="0" destOrd="0" presId="urn:microsoft.com/office/officeart/2008/layout/HexagonCluster"/>
    <dgm:cxn modelId="{07CBFD7E-D1D9-F948-808E-9466BC1C819D}" type="presParOf" srcId="{FFCC2B3E-EF84-F74D-8DDF-164B6D344709}" destId="{2EBFB634-48B6-2247-B388-5B0D3BC019D3}" srcOrd="4" destOrd="0" presId="urn:microsoft.com/office/officeart/2008/layout/HexagonCluster"/>
    <dgm:cxn modelId="{6529289E-6521-FD47-B8A0-F6A70FFF8ED9}" type="presParOf" srcId="{2EBFB634-48B6-2247-B388-5B0D3BC019D3}" destId="{AEBF203E-A896-5049-BBA0-CFD69EC7ED66}" srcOrd="0" destOrd="0" presId="urn:microsoft.com/office/officeart/2008/layout/HexagonCluster"/>
    <dgm:cxn modelId="{1FB73FC5-AD62-2541-AFC7-531EF4C8063D}" type="presParOf" srcId="{FFCC2B3E-EF84-F74D-8DDF-164B6D344709}" destId="{EED21DD3-030E-BE4F-A61D-87C27B7448DF}" srcOrd="5" destOrd="0" presId="urn:microsoft.com/office/officeart/2008/layout/HexagonCluster"/>
    <dgm:cxn modelId="{414BE536-A3A7-E546-88AE-51EE6E0CCE3F}" type="presParOf" srcId="{EED21DD3-030E-BE4F-A61D-87C27B7448DF}" destId="{69F1399E-8427-E748-BDDA-721D1B965DD2}" srcOrd="0" destOrd="0" presId="urn:microsoft.com/office/officeart/2008/layout/HexagonCluster"/>
    <dgm:cxn modelId="{3B59C4AD-8D69-974F-80E2-17FE1E3FB7D9}" type="presParOf" srcId="{FFCC2B3E-EF84-F74D-8DDF-164B6D344709}" destId="{85BBD1D8-469B-9D4D-BEF1-17ADF814D32D}" srcOrd="6" destOrd="0" presId="urn:microsoft.com/office/officeart/2008/layout/HexagonCluster"/>
    <dgm:cxn modelId="{0ECD1DE2-565F-AC4C-8624-675B2732C869}" type="presParOf" srcId="{85BBD1D8-469B-9D4D-BEF1-17ADF814D32D}" destId="{AF13073B-AC31-A245-9373-BA254EF5BF6A}" srcOrd="0" destOrd="0" presId="urn:microsoft.com/office/officeart/2008/layout/HexagonCluster"/>
    <dgm:cxn modelId="{AB8D7B2D-01D8-7947-9EC4-8E3333238617}" type="presParOf" srcId="{FFCC2B3E-EF84-F74D-8DDF-164B6D344709}" destId="{BA4AC985-6C78-7440-8956-2A9620C11933}" srcOrd="7" destOrd="0" presId="urn:microsoft.com/office/officeart/2008/layout/HexagonCluster"/>
    <dgm:cxn modelId="{D14474BE-C37D-0C48-A0DE-AF527F16D8E5}" type="presParOf" srcId="{BA4AC985-6C78-7440-8956-2A9620C11933}" destId="{DA6B39E8-C59B-5B4C-B9D7-CE557DCBB608}" srcOrd="0" destOrd="0" presId="urn:microsoft.com/office/officeart/2008/layout/HexagonCluster"/>
    <dgm:cxn modelId="{5C63554B-37DF-C845-AB7E-D78A8E2E9BB6}" type="presParOf" srcId="{FFCC2B3E-EF84-F74D-8DDF-164B6D344709}" destId="{46619D97-8EA6-C64C-A8D4-6B8C8770A4B5}" srcOrd="8" destOrd="0" presId="urn:microsoft.com/office/officeart/2008/layout/HexagonCluster"/>
    <dgm:cxn modelId="{E31B72C4-BB11-1849-B9EC-D3EF33B70DF4}" type="presParOf" srcId="{46619D97-8EA6-C64C-A8D4-6B8C8770A4B5}" destId="{F3D2F7D0-0BC5-CD4C-90CF-FD2CFDBC2FA3}" srcOrd="0" destOrd="0" presId="urn:microsoft.com/office/officeart/2008/layout/HexagonCluster"/>
    <dgm:cxn modelId="{2A34EDA0-A1B8-734F-AEF0-34643ED26B7A}" type="presParOf" srcId="{FFCC2B3E-EF84-F74D-8DDF-164B6D344709}" destId="{0283425C-D99E-D54A-9A12-1A813A248EF2}" srcOrd="9" destOrd="0" presId="urn:microsoft.com/office/officeart/2008/layout/HexagonCluster"/>
    <dgm:cxn modelId="{3BF2CAE1-E5CB-E949-9C5A-D8027E03D12D}" type="presParOf" srcId="{0283425C-D99E-D54A-9A12-1A813A248EF2}" destId="{80B36FCA-C0CF-1F41-AB66-8BF524C32F3C}" srcOrd="0" destOrd="0" presId="urn:microsoft.com/office/officeart/2008/layout/HexagonCluster"/>
    <dgm:cxn modelId="{193D11FE-6C12-754B-9265-FC6EA9CB852F}" type="presParOf" srcId="{FFCC2B3E-EF84-F74D-8DDF-164B6D344709}" destId="{A8B1EFDC-C544-8B49-B298-C98109014BEC}" srcOrd="10" destOrd="0" presId="urn:microsoft.com/office/officeart/2008/layout/HexagonCluster"/>
    <dgm:cxn modelId="{E98DC48E-3E19-974F-82D3-5426AD6CB518}" type="presParOf" srcId="{A8B1EFDC-C544-8B49-B298-C98109014BEC}" destId="{54E20E38-D752-DE4A-AA20-90A0F37EF6B7}" srcOrd="0" destOrd="0" presId="urn:microsoft.com/office/officeart/2008/layout/HexagonCluster"/>
    <dgm:cxn modelId="{42449941-C421-5045-9BAB-44411E4F5673}" type="presParOf" srcId="{FFCC2B3E-EF84-F74D-8DDF-164B6D344709}" destId="{84BCAF28-1126-E945-83EA-D72B0808EA40}" srcOrd="11" destOrd="0" presId="urn:microsoft.com/office/officeart/2008/layout/HexagonCluster"/>
    <dgm:cxn modelId="{64635FB2-7DBE-0647-A474-81C8031FDF17}" type="presParOf" srcId="{84BCAF28-1126-E945-83EA-D72B0808EA40}" destId="{E6E90CC2-B6DF-C543-9908-BB5185D678D3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1CC589-4492-DD4C-B698-C99624CA6A72}">
      <dsp:nvSpPr>
        <dsp:cNvPr id="0" name=""/>
        <dsp:cNvSpPr/>
      </dsp:nvSpPr>
      <dsp:spPr>
        <a:xfrm>
          <a:off x="1509764" y="2382547"/>
          <a:ext cx="1682949" cy="145099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1590" rIns="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http4s</a:t>
          </a:r>
        </a:p>
      </dsp:txBody>
      <dsp:txXfrm>
        <a:off x="1770926" y="2607714"/>
        <a:ext cx="1160625" cy="1000662"/>
      </dsp:txXfrm>
    </dsp:sp>
    <dsp:sp modelId="{62F8D8D8-09A4-F245-95A6-074505802E37}">
      <dsp:nvSpPr>
        <dsp:cNvPr id="0" name=""/>
        <dsp:cNvSpPr/>
      </dsp:nvSpPr>
      <dsp:spPr>
        <a:xfrm>
          <a:off x="1553485" y="3023132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C3E264-AE14-144D-B1B2-1C602B39980E}">
      <dsp:nvSpPr>
        <dsp:cNvPr id="0" name=""/>
        <dsp:cNvSpPr/>
      </dsp:nvSpPr>
      <dsp:spPr>
        <a:xfrm>
          <a:off x="71172" y="1603188"/>
          <a:ext cx="1682949" cy="1450996"/>
        </a:xfrm>
        <a:prstGeom prst="hexagon">
          <a:avLst>
            <a:gd name="adj" fmla="val 25000"/>
            <a:gd name="vf" fmla="val 115470"/>
          </a:avLst>
        </a:pr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tx1">
              <a:lumMod val="65000"/>
              <a:lumOff val="3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0C96E7-6FFC-494C-9CAE-9D2AEE4A0BBB}">
      <dsp:nvSpPr>
        <dsp:cNvPr id="0" name=""/>
        <dsp:cNvSpPr/>
      </dsp:nvSpPr>
      <dsp:spPr>
        <a:xfrm>
          <a:off x="1216895" y="2862507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BF203E-A896-5049-BBA0-CFD69EC7ED66}">
      <dsp:nvSpPr>
        <dsp:cNvPr id="0" name=""/>
        <dsp:cNvSpPr/>
      </dsp:nvSpPr>
      <dsp:spPr>
        <a:xfrm>
          <a:off x="2943566" y="1585937"/>
          <a:ext cx="1682949" cy="145099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shade val="80000"/>
            <a:hueOff val="82687"/>
            <a:satOff val="-14206"/>
            <a:lumOff val="15858"/>
            <a:alphaOff val="0"/>
          </a:schemeClr>
        </a:solidFill>
        <a:ln w="12700" cap="flat" cmpd="sng" algn="ctr">
          <a:solidFill>
            <a:schemeClr val="accent3">
              <a:shade val="80000"/>
              <a:hueOff val="82687"/>
              <a:satOff val="-14206"/>
              <a:lumOff val="158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1590" rIns="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Tapir + </a:t>
          </a:r>
          <a:r>
            <a:rPr lang="en-GB" sz="1700" kern="1200" dirty="0" err="1"/>
            <a:t>sttp</a:t>
          </a:r>
          <a:endParaRPr lang="en-GB" sz="1700" kern="1200" dirty="0"/>
        </a:p>
      </dsp:txBody>
      <dsp:txXfrm>
        <a:off x="3204728" y="1811104"/>
        <a:ext cx="1160625" cy="1000662"/>
      </dsp:txXfrm>
    </dsp:sp>
    <dsp:sp modelId="{69F1399E-8427-E748-BDDA-721D1B965DD2}">
      <dsp:nvSpPr>
        <dsp:cNvPr id="0" name=""/>
        <dsp:cNvSpPr/>
      </dsp:nvSpPr>
      <dsp:spPr>
        <a:xfrm>
          <a:off x="4094081" y="2843722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073B-AC31-A245-9373-BA254EF5BF6A}">
      <dsp:nvSpPr>
        <dsp:cNvPr id="0" name=""/>
        <dsp:cNvSpPr/>
      </dsp:nvSpPr>
      <dsp:spPr>
        <a:xfrm>
          <a:off x="4377367" y="2382547"/>
          <a:ext cx="1682949" cy="1450996"/>
        </a:xfrm>
        <a:prstGeom prst="hexagon">
          <a:avLst>
            <a:gd name="adj" fmla="val 25000"/>
            <a:gd name="vf" fmla="val 115470"/>
          </a:avLst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4000" r="14000"/>
          </a:stretch>
        </a:blipFill>
        <a:ln w="12700" cap="flat" cmpd="sng" algn="ctr">
          <a:solidFill>
            <a:schemeClr val="accent3">
              <a:shade val="80000"/>
              <a:hueOff val="82687"/>
              <a:satOff val="-14206"/>
              <a:lumOff val="158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6B39E8-C59B-5B4C-B9D7-CE557DCBB608}">
      <dsp:nvSpPr>
        <dsp:cNvPr id="0" name=""/>
        <dsp:cNvSpPr/>
      </dsp:nvSpPr>
      <dsp:spPr>
        <a:xfrm>
          <a:off x="4421088" y="3023132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D2F7D0-0BC5-CD4C-90CF-FD2CFDBC2FA3}">
      <dsp:nvSpPr>
        <dsp:cNvPr id="0" name=""/>
        <dsp:cNvSpPr/>
      </dsp:nvSpPr>
      <dsp:spPr>
        <a:xfrm>
          <a:off x="1509764" y="792776"/>
          <a:ext cx="1682949" cy="145099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shade val="80000"/>
            <a:hueOff val="165374"/>
            <a:satOff val="-28413"/>
            <a:lumOff val="31716"/>
            <a:alphaOff val="0"/>
          </a:schemeClr>
        </a:solidFill>
        <a:ln w="12700" cap="flat" cmpd="sng" algn="ctr">
          <a:solidFill>
            <a:schemeClr val="accent3">
              <a:shade val="80000"/>
              <a:hueOff val="165374"/>
              <a:satOff val="-28413"/>
              <a:lumOff val="3171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1590" rIns="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Play Framework</a:t>
          </a:r>
        </a:p>
      </dsp:txBody>
      <dsp:txXfrm>
        <a:off x="1770926" y="1017943"/>
        <a:ext cx="1160625" cy="1000662"/>
      </dsp:txXfrm>
    </dsp:sp>
    <dsp:sp modelId="{80B36FCA-C0CF-1F41-AB66-8BF524C32F3C}">
      <dsp:nvSpPr>
        <dsp:cNvPr id="0" name=""/>
        <dsp:cNvSpPr/>
      </dsp:nvSpPr>
      <dsp:spPr>
        <a:xfrm>
          <a:off x="2650697" y="824211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E20E38-D752-DE4A-AA20-90A0F37EF6B7}">
      <dsp:nvSpPr>
        <dsp:cNvPr id="0" name=""/>
        <dsp:cNvSpPr/>
      </dsp:nvSpPr>
      <dsp:spPr>
        <a:xfrm>
          <a:off x="2943566" y="0"/>
          <a:ext cx="1682949" cy="1450996"/>
        </a:xfrm>
        <a:prstGeom prst="hexagon">
          <a:avLst>
            <a:gd name="adj" fmla="val 25000"/>
            <a:gd name="vf" fmla="val 115470"/>
          </a:avLst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6000" t="27000" r="11000" b="26000"/>
          </a:stretch>
        </a:blipFill>
        <a:ln w="12700" cap="flat" cmpd="sng" algn="ctr">
          <a:solidFill>
            <a:schemeClr val="accent3">
              <a:shade val="80000"/>
              <a:hueOff val="165374"/>
              <a:satOff val="-28413"/>
              <a:lumOff val="3171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E90CC2-B6DF-C543-9908-BB5185D678D3}">
      <dsp:nvSpPr>
        <dsp:cNvPr id="0" name=""/>
        <dsp:cNvSpPr/>
      </dsp:nvSpPr>
      <dsp:spPr>
        <a:xfrm>
          <a:off x="2993276" y="637135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C7DC4B-7C6B-AC49-81DF-9070BBEEDD67}" type="datetimeFigureOut">
              <a:rPr lang="en-UA" smtClean="0"/>
              <a:t>19.07.2023</a:t>
            </a:fld>
            <a:endParaRPr lang="en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6CF6B7-BB52-A64E-9393-69A18721AD7D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383289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CF6B7-BB52-A64E-9393-69A18721AD7D}" type="slidenum">
              <a:rPr lang="en-UA" smtClean="0"/>
              <a:t>3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637014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/>
              <a:t>Опис </a:t>
            </a:r>
            <a:r>
              <a:rPr lang="en-UA" dirty="0"/>
              <a:t>Routes + DSL</a:t>
            </a:r>
            <a:br>
              <a:rPr lang="en-UA" dirty="0"/>
            </a:br>
            <a:br>
              <a:rPr lang="en-UA" dirty="0"/>
            </a:br>
            <a:r>
              <a:rPr lang="en-UA" dirty="0"/>
              <a:t>Joke Model + JSON </a:t>
            </a:r>
            <a:r>
              <a:rPr lang="uk-UA" dirty="0"/>
              <a:t>перетворення</a:t>
            </a:r>
            <a:br>
              <a:rPr lang="en-UA" dirty="0"/>
            </a:br>
            <a:endParaRPr lang="en-UA" dirty="0"/>
          </a:p>
          <a:p>
            <a:r>
              <a:rPr lang="en-UA" dirty="0"/>
              <a:t>Controller</a:t>
            </a:r>
            <a:endParaRPr lang="uk-UA" dirty="0"/>
          </a:p>
          <a:p>
            <a:r>
              <a:rPr lang="uk-UA" dirty="0"/>
              <a:t>  </a:t>
            </a:r>
            <a:endParaRPr lang="en-UA" dirty="0"/>
          </a:p>
          <a:p>
            <a:r>
              <a:rPr lang="en-UA" dirty="0"/>
              <a:t>Request =&gt; Response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CF6B7-BB52-A64E-9393-69A18721AD7D}" type="slidenum">
              <a:rPr lang="en-UA" smtClean="0"/>
              <a:t>8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953857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CF6B7-BB52-A64E-9393-69A18721AD7D}" type="slidenum">
              <a:rPr lang="en-UA" smtClean="0"/>
              <a:t>12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82809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73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16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9158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6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1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43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10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890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08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43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40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4645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ofu-tf/derevo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apir.softwaremill.com/en/latest/docs/openapi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tapir.softwaremill.com/en/latest/" TargetMode="External"/><Relationship Id="rId3" Type="http://schemas.openxmlformats.org/officeDocument/2006/relationships/hyperlink" Target="https://www.playframework.com/documentation/2.8.x/ScalaJson" TargetMode="External"/><Relationship Id="rId7" Type="http://schemas.openxmlformats.org/officeDocument/2006/relationships/hyperlink" Target="https://zio.dev/" TargetMode="External"/><Relationship Id="rId2" Type="http://schemas.openxmlformats.org/officeDocument/2006/relationships/hyperlink" Target="https://www.playframewor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ypelevel.org/cats-effect/" TargetMode="External"/><Relationship Id="rId5" Type="http://schemas.openxmlformats.org/officeDocument/2006/relationships/hyperlink" Target="https://http4s.org/" TargetMode="External"/><Relationship Id="rId10" Type="http://schemas.openxmlformats.org/officeDocument/2006/relationships/hyperlink" Target="https://doc.akka.io/docs/akka-http/current/index.html" TargetMode="External"/><Relationship Id="rId4" Type="http://schemas.openxmlformats.org/officeDocument/2006/relationships/hyperlink" Target="https://circe.github.io/circe/" TargetMode="External"/><Relationship Id="rId9" Type="http://schemas.openxmlformats.org/officeDocument/2006/relationships/hyperlink" Target="https://sttp.softwaremill.com/en/stable/index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kilgal/SigmaToTutors.19.07.2023" TargetMode="External"/><Relationship Id="rId2" Type="http://schemas.openxmlformats.org/officeDocument/2006/relationships/hyperlink" Target="https://bento.me/dmytro-altsyvanovych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9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icanhazdadjoke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ofu-tf/derevo" TargetMode="External"/><Relationship Id="rId2" Type="http://schemas.openxmlformats.org/officeDocument/2006/relationships/hyperlink" Target="https://github.com/jilen/play-circ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A37F4A8A-7B54-4D8D-933A-8921996A0F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11C02F-3B28-5B31-BE18-E01B91BCF1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8818" y="1076635"/>
            <a:ext cx="6859225" cy="3495365"/>
          </a:xfrm>
        </p:spPr>
        <p:txBody>
          <a:bodyPr anchor="t">
            <a:normAutofit fontScale="90000"/>
          </a:bodyPr>
          <a:lstStyle/>
          <a:p>
            <a:r>
              <a:rPr lang="en-UA" sz="6800" dirty="0"/>
              <a:t>Http Frameworks </a:t>
            </a:r>
            <a:br>
              <a:rPr lang="en-UA" sz="6800" dirty="0"/>
            </a:br>
            <a:r>
              <a:rPr lang="en-UA" sz="6800" dirty="0"/>
              <a:t>with JSON IN</a:t>
            </a:r>
            <a:br>
              <a:rPr lang="en-UA" sz="6800" dirty="0"/>
            </a:br>
            <a:r>
              <a:rPr lang="en-UA" sz="6800" dirty="0">
                <a:solidFill>
                  <a:srgbClr val="FF0000"/>
                </a:solidFill>
              </a:rPr>
              <a:t>Scala</a:t>
            </a:r>
            <a:br>
              <a:rPr lang="uk-UA" sz="6800" dirty="0"/>
            </a:br>
            <a:r>
              <a:rPr lang="uk-UA" sz="33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Рівень: легкий</a:t>
            </a:r>
            <a:endParaRPr lang="en-UA" sz="33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656F42-EE7C-FE44-4259-E55D4B4A94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4572000"/>
            <a:ext cx="5732851" cy="1268361"/>
          </a:xfrm>
        </p:spPr>
        <p:txBody>
          <a:bodyPr anchor="b">
            <a:normAutofit/>
          </a:bodyPr>
          <a:lstStyle/>
          <a:p>
            <a:r>
              <a:rPr lang="uk-UA" sz="2500" dirty="0"/>
              <a:t>Альциванович Дмитро</a:t>
            </a:r>
          </a:p>
          <a:p>
            <a:r>
              <a:rPr lang="en-UA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Senior Software Engineer 10+</a:t>
            </a:r>
            <a:r>
              <a:rPr lang="uk-UA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Scala 5+</a:t>
            </a:r>
            <a:r>
              <a:rPr lang="uk-UA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endParaRPr lang="en-UA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Straight Connector 10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07120"/>
            <a:ext cx="804195" cy="0"/>
          </a:xfrm>
          <a:prstGeom prst="line">
            <a:avLst/>
          </a:prstGeom>
          <a:ln w="1238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3">
            <a:extLst>
              <a:ext uri="{FF2B5EF4-FFF2-40B4-BE49-F238E27FC236}">
                <a16:creationId xmlns:a16="http://schemas.microsoft.com/office/drawing/2014/main" id="{3E17A5A8-71B6-D61E-FF75-D4145DEB0B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29" r="25913"/>
          <a:stretch/>
        </p:blipFill>
        <p:spPr>
          <a:xfrm>
            <a:off x="8532727" y="1"/>
            <a:ext cx="365927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377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9AAA5-261E-B254-E953-CC943FDA9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A" dirty="0"/>
              <a:t>Http4s + Circe 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50CC0F-1F41-B8C1-49C9-F9931370FA49}"/>
              </a:ext>
            </a:extLst>
          </p:cNvPr>
          <p:cNvSpPr txBox="1"/>
          <p:nvPr/>
        </p:nvSpPr>
        <p:spPr>
          <a:xfrm>
            <a:off x="1258349" y="2558642"/>
            <a:ext cx="3084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Інтеграція із </a:t>
            </a:r>
            <a:r>
              <a:rPr lang="en-US" dirty="0"/>
              <a:t>Circe </a:t>
            </a:r>
            <a:r>
              <a:rPr lang="uk-UA" dirty="0"/>
              <a:t>з коробки</a:t>
            </a:r>
            <a:endParaRPr lang="en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58F645-4330-DEF2-F5CB-626C5D4B2F86}"/>
              </a:ext>
            </a:extLst>
          </p:cNvPr>
          <p:cNvSpPr txBox="1"/>
          <p:nvPr/>
        </p:nvSpPr>
        <p:spPr>
          <a:xfrm>
            <a:off x="1258349" y="3244334"/>
            <a:ext cx="3103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Незалежність від типу ефекту</a:t>
            </a:r>
            <a:endParaRPr lang="en-U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E53C4C-572C-0074-BED1-0DE136D2094A}"/>
              </a:ext>
            </a:extLst>
          </p:cNvPr>
          <p:cNvSpPr txBox="1"/>
          <p:nvPr/>
        </p:nvSpPr>
        <p:spPr>
          <a:xfrm>
            <a:off x="1258349" y="4077050"/>
            <a:ext cx="3305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Підтримка різних реалізацій серверу</a:t>
            </a:r>
            <a:endParaRPr lang="en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2CD33B-BB42-E341-26A4-8E63575C79C7}"/>
              </a:ext>
            </a:extLst>
          </p:cNvPr>
          <p:cNvSpPr txBox="1"/>
          <p:nvPr/>
        </p:nvSpPr>
        <p:spPr>
          <a:xfrm>
            <a:off x="7172587" y="2558642"/>
            <a:ext cx="3296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Крута крива входу в технологію</a:t>
            </a:r>
            <a:endParaRPr lang="en-U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7F25D0-34F8-810D-3DDE-70CF50DFCC07}"/>
              </a:ext>
            </a:extLst>
          </p:cNvPr>
          <p:cNvSpPr txBox="1"/>
          <p:nvPr/>
        </p:nvSpPr>
        <p:spPr>
          <a:xfrm>
            <a:off x="7163611" y="3269609"/>
            <a:ext cx="39953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Необхідність знань бібліотеки ефекту </a:t>
            </a:r>
            <a:br>
              <a:rPr lang="en-US" dirty="0"/>
            </a:br>
            <a:r>
              <a:rPr lang="en-US" dirty="0">
                <a:solidFill>
                  <a:srgbClr val="FFC000"/>
                </a:solidFill>
              </a:rPr>
              <a:t>Cats | Zio</a:t>
            </a:r>
            <a:endParaRPr lang="en-UA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777082-DBF6-8E0C-7DF0-0B87BE74EAB7}"/>
              </a:ext>
            </a:extLst>
          </p:cNvPr>
          <p:cNvSpPr txBox="1"/>
          <p:nvPr/>
        </p:nvSpPr>
        <p:spPr>
          <a:xfrm>
            <a:off x="1258349" y="5767755"/>
            <a:ext cx="352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A" dirty="0">
                <a:hlinkClick r:id="rId2"/>
              </a:rPr>
              <a:t>Automatic Instance Dereviation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2849260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02D1A37-7C2A-4258-95A8-919D781C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1DE44-ECB5-1630-9BC1-0E51633A5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290" y="1084381"/>
            <a:ext cx="9958753" cy="6886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cap="all"/>
              <a:t>Tapir + Sttp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6626" y="1185999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A7D9A38-87CA-600D-4AE1-A34A63FF9F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23" r="-2" b="31883"/>
          <a:stretch/>
        </p:blipFill>
        <p:spPr>
          <a:xfrm>
            <a:off x="-6626" y="1762194"/>
            <a:ext cx="6098542" cy="4011425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42B0A5B-D513-0B52-1F87-BBEDFE34CC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963" b="26623"/>
          <a:stretch/>
        </p:blipFill>
        <p:spPr>
          <a:xfrm>
            <a:off x="6102629" y="1762193"/>
            <a:ext cx="6095997" cy="40114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326487-C44B-EAF8-D59A-08B3CFE8C4FA}"/>
              </a:ext>
            </a:extLst>
          </p:cNvPr>
          <p:cNvSpPr txBox="1"/>
          <p:nvPr/>
        </p:nvSpPr>
        <p:spPr>
          <a:xfrm>
            <a:off x="1711354" y="2810312"/>
            <a:ext cx="184731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endParaRPr lang="en-UA"/>
          </a:p>
          <a:p>
            <a:pPr>
              <a:spcAft>
                <a:spcPts val="600"/>
              </a:spcAft>
            </a:pPr>
            <a:endParaRPr lang="en-U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B320BB-D37D-A6B8-3DE6-A0029C37E229}"/>
              </a:ext>
            </a:extLst>
          </p:cNvPr>
          <p:cNvSpPr txBox="1"/>
          <p:nvPr/>
        </p:nvSpPr>
        <p:spPr>
          <a:xfrm>
            <a:off x="3783435" y="6056277"/>
            <a:ext cx="4365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hlinkClick r:id="rId4"/>
              </a:rPr>
              <a:t>Автоматичне оновлення </a:t>
            </a:r>
            <a:r>
              <a:rPr lang="en-US" dirty="0">
                <a:hlinkClick r:id="rId4"/>
              </a:rPr>
              <a:t>API </a:t>
            </a:r>
            <a:r>
              <a:rPr lang="uk-UA" dirty="0">
                <a:hlinkClick r:id="rId4"/>
              </a:rPr>
              <a:t>документації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165525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02D1A37-7C2A-4258-95A8-919D781C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B64A8-6F0B-AC7F-E366-A9CAB515A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646" y="1092848"/>
            <a:ext cx="9958753" cy="6801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cap="all"/>
              <a:t>Таблиця вибору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6626" y="1185999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8B46FD4-E87E-7964-AC7E-273CF7913D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6296488"/>
              </p:ext>
            </p:extLst>
          </p:nvPr>
        </p:nvGraphicFramePr>
        <p:xfrm>
          <a:off x="296893" y="1926577"/>
          <a:ext cx="11514805" cy="4616821"/>
        </p:xfrm>
        <a:graphic>
          <a:graphicData uri="http://schemas.openxmlformats.org/drawingml/2006/table">
            <a:tbl>
              <a:tblPr/>
              <a:tblGrid>
                <a:gridCol w="2376961">
                  <a:extLst>
                    <a:ext uri="{9D8B030D-6E8A-4147-A177-3AD203B41FA5}">
                      <a16:colId xmlns:a16="http://schemas.microsoft.com/office/drawing/2014/main" val="2994551552"/>
                    </a:ext>
                  </a:extLst>
                </a:gridCol>
                <a:gridCol w="1771508">
                  <a:extLst>
                    <a:ext uri="{9D8B030D-6E8A-4147-A177-3AD203B41FA5}">
                      <a16:colId xmlns:a16="http://schemas.microsoft.com/office/drawing/2014/main" val="3782489137"/>
                    </a:ext>
                  </a:extLst>
                </a:gridCol>
                <a:gridCol w="1401510">
                  <a:extLst>
                    <a:ext uri="{9D8B030D-6E8A-4147-A177-3AD203B41FA5}">
                      <a16:colId xmlns:a16="http://schemas.microsoft.com/office/drawing/2014/main" val="248117449"/>
                    </a:ext>
                  </a:extLst>
                </a:gridCol>
                <a:gridCol w="1292159">
                  <a:extLst>
                    <a:ext uri="{9D8B030D-6E8A-4147-A177-3AD203B41FA5}">
                      <a16:colId xmlns:a16="http://schemas.microsoft.com/office/drawing/2014/main" val="695201662"/>
                    </a:ext>
                  </a:extLst>
                </a:gridCol>
                <a:gridCol w="2598433">
                  <a:extLst>
                    <a:ext uri="{9D8B030D-6E8A-4147-A177-3AD203B41FA5}">
                      <a16:colId xmlns:a16="http://schemas.microsoft.com/office/drawing/2014/main" val="1407403014"/>
                    </a:ext>
                  </a:extLst>
                </a:gridCol>
                <a:gridCol w="2074234">
                  <a:extLst>
                    <a:ext uri="{9D8B030D-6E8A-4147-A177-3AD203B41FA5}">
                      <a16:colId xmlns:a16="http://schemas.microsoft.com/office/drawing/2014/main" val="2677880132"/>
                    </a:ext>
                  </a:extLst>
                </a:gridCol>
              </a:tblGrid>
              <a:tr h="868055">
                <a:tc>
                  <a:txBody>
                    <a:bodyPr/>
                    <a:lstStyle/>
                    <a:p>
                      <a:pPr rtl="0" fontAlgn="ctr"/>
                      <a:endParaRPr lang="en-UA" sz="1500">
                        <a:effectLst/>
                      </a:endParaRP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 dirty="0">
                          <a:effectLst/>
                        </a:rPr>
                        <a:t>Ліцензія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 dirty="0">
                          <a:effectLst/>
                        </a:rPr>
                        <a:t>Основний ефект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>
                          <a:effectLst/>
                        </a:rPr>
                        <a:t>Основна </a:t>
                      </a:r>
                      <a:r>
                        <a:rPr lang="en-GB" sz="1500">
                          <a:effectLst/>
                        </a:rPr>
                        <a:t>Json </a:t>
                      </a:r>
                      <a:r>
                        <a:rPr lang="uk-UA" sz="1500">
                          <a:effectLst/>
                        </a:rPr>
                        <a:t>бібліотека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 dirty="0">
                          <a:effectLst/>
                        </a:rPr>
                        <a:t>Основна реалізація серверу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>
                          <a:effectLst/>
                        </a:rPr>
                        <a:t>Основна реалізація клієнту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7760132"/>
                  </a:ext>
                </a:extLst>
              </a:tr>
              <a:tr h="5915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Play Framework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Apache License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Future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Play </a:t>
                      </a:r>
                      <a:r>
                        <a:rPr lang="en-GB" sz="1500" dirty="0" err="1">
                          <a:effectLst/>
                        </a:rPr>
                        <a:t>Json</a:t>
                      </a:r>
                      <a:endParaRPr lang="en-GB" sz="1500" dirty="0">
                        <a:effectLst/>
                      </a:endParaRP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Akka Http, Netty 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WSClient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5698669"/>
                  </a:ext>
                </a:extLst>
              </a:tr>
              <a:tr h="11446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Http4s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Apache License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F[_]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Circe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Ember, Blaze, Netty, </a:t>
                      </a:r>
                      <a:br>
                        <a:rPr lang="en-GB" sz="1500" dirty="0">
                          <a:effectLst/>
                        </a:rPr>
                      </a:br>
                      <a:r>
                        <a:rPr lang="en-GB" sz="1500" dirty="0">
                          <a:effectLst/>
                        </a:rPr>
                        <a:t>JDK Http Client, Servlet, Feral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Ember, Blaze, Netty, </a:t>
                      </a:r>
                      <a:br>
                        <a:rPr lang="en-GB" sz="1500">
                          <a:effectLst/>
                        </a:rPr>
                      </a:br>
                      <a:r>
                        <a:rPr lang="en-GB" sz="1500">
                          <a:effectLst/>
                        </a:rPr>
                        <a:t>JDK Http Client, DOM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7708318"/>
                  </a:ext>
                </a:extLst>
              </a:tr>
              <a:tr h="142115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Akka Http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Akka License. </a:t>
                      </a:r>
                      <a:br>
                        <a:rPr lang="en-GB" sz="1500">
                          <a:effectLst/>
                        </a:rPr>
                      </a:br>
                      <a:r>
                        <a:rPr lang="en-GB" sz="1500">
                          <a:effectLst/>
                        </a:rPr>
                        <a:t>Business Source License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Future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Spray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Akka Http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Akka Http core client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29204"/>
                  </a:ext>
                </a:extLst>
              </a:tr>
              <a:tr h="5915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Tapir + Sttp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Apache License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F[_]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Circe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>
                          <a:effectLst/>
                        </a:rPr>
                        <a:t>Залежить від реалізації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 dirty="0">
                          <a:effectLst/>
                        </a:rPr>
                        <a:t>Залежить від реалізації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5600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5165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69436-8E02-D088-34D3-85B5F82C3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772111"/>
          </a:xfrm>
        </p:spPr>
        <p:txBody>
          <a:bodyPr/>
          <a:lstStyle/>
          <a:p>
            <a:r>
              <a:rPr lang="uk-UA" dirty="0"/>
              <a:t>Посилання на технології</a:t>
            </a:r>
            <a:endParaRPr lang="en-U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1A3D11-0C46-809C-0EBA-E371B140FE66}"/>
              </a:ext>
            </a:extLst>
          </p:cNvPr>
          <p:cNvSpPr txBox="1"/>
          <p:nvPr/>
        </p:nvSpPr>
        <p:spPr>
          <a:xfrm>
            <a:off x="1181100" y="2122415"/>
            <a:ext cx="480131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Play Framework</a:t>
            </a:r>
            <a:r>
              <a:rPr lang="en-US" dirty="0"/>
              <a:t>		</a:t>
            </a:r>
            <a:r>
              <a:rPr lang="en-US" dirty="0">
                <a:hlinkClick r:id="rId3"/>
              </a:rPr>
              <a:t>Play Json</a:t>
            </a:r>
            <a:r>
              <a:rPr lang="en-US" dirty="0"/>
              <a:t>	</a:t>
            </a:r>
          </a:p>
          <a:p>
            <a:r>
              <a:rPr lang="en-US" dirty="0"/>
              <a:t>	</a:t>
            </a:r>
          </a:p>
          <a:p>
            <a:r>
              <a:rPr lang="en-US" dirty="0">
                <a:hlinkClick r:id="rId4"/>
              </a:rPr>
              <a:t>Circe</a:t>
            </a:r>
            <a:r>
              <a:rPr lang="en-US" dirty="0"/>
              <a:t>			</a:t>
            </a:r>
            <a:r>
              <a:rPr lang="en-US" dirty="0">
                <a:hlinkClick r:id="rId5"/>
              </a:rPr>
              <a:t>Http4s</a:t>
            </a:r>
            <a:r>
              <a:rPr lang="en-US" dirty="0"/>
              <a:t>	</a:t>
            </a:r>
          </a:p>
          <a:p>
            <a:r>
              <a:rPr lang="en-US" dirty="0"/>
              <a:t>		</a:t>
            </a:r>
          </a:p>
          <a:p>
            <a:r>
              <a:rPr lang="en-US" dirty="0">
                <a:hlinkClick r:id="rId6"/>
              </a:rPr>
              <a:t>Cats Effect</a:t>
            </a:r>
            <a:r>
              <a:rPr lang="en-US" dirty="0"/>
              <a:t>		</a:t>
            </a:r>
            <a:r>
              <a:rPr lang="en-US" dirty="0">
                <a:hlinkClick r:id="rId7"/>
              </a:rPr>
              <a:t>Zio</a:t>
            </a:r>
            <a:r>
              <a:rPr lang="en-US" dirty="0"/>
              <a:t>	</a:t>
            </a:r>
          </a:p>
          <a:p>
            <a:r>
              <a:rPr lang="en-US" dirty="0"/>
              <a:t>		</a:t>
            </a:r>
          </a:p>
          <a:p>
            <a:r>
              <a:rPr lang="en-US" dirty="0">
                <a:hlinkClick r:id="rId8"/>
              </a:rPr>
              <a:t>Tapir</a:t>
            </a:r>
            <a:r>
              <a:rPr lang="en-US" dirty="0"/>
              <a:t>			</a:t>
            </a:r>
            <a:r>
              <a:rPr lang="en-US" dirty="0">
                <a:hlinkClick r:id="rId9"/>
              </a:rPr>
              <a:t>Sttp </a:t>
            </a:r>
            <a:r>
              <a:rPr lang="en-US" dirty="0"/>
              <a:t>		</a:t>
            </a:r>
          </a:p>
          <a:p>
            <a:r>
              <a:rPr lang="en-US" dirty="0"/>
              <a:t>	</a:t>
            </a:r>
          </a:p>
          <a:p>
            <a:r>
              <a:rPr lang="en-US" dirty="0">
                <a:hlinkClick r:id="rId10"/>
              </a:rPr>
              <a:t>Akka-http</a:t>
            </a:r>
            <a:r>
              <a:rPr lang="en-US" dirty="0"/>
              <a:t>		</a:t>
            </a:r>
          </a:p>
          <a:p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2165030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73A76-98C8-6A49-C02A-B1F6BC0BD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Запитання та відповіді</a:t>
            </a:r>
            <a:endParaRPr lang="en-U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CD43D-DE31-20D3-7A82-236506C67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2481334"/>
            <a:ext cx="9922764" cy="3838722"/>
          </a:xfrm>
        </p:spPr>
        <p:txBody>
          <a:bodyPr/>
          <a:lstStyle/>
          <a:p>
            <a:pPr marL="0" indent="0">
              <a:buNone/>
            </a:pPr>
            <a:r>
              <a:rPr lang="uk-UA" dirty="0"/>
              <a:t>Зі мною можна зв‘язатися</a:t>
            </a:r>
            <a:r>
              <a:rPr lang="en-US" dirty="0"/>
              <a:t> </a:t>
            </a:r>
            <a:r>
              <a:rPr lang="uk-UA" dirty="0"/>
              <a:t>через 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Bento</a:t>
            </a:r>
            <a:endParaRPr lang="uk-UA" dirty="0"/>
          </a:p>
          <a:p>
            <a:pPr marL="0" indent="0">
              <a:buNone/>
            </a:pPr>
            <a:r>
              <a:rPr lang="uk-UA" dirty="0">
                <a:hlinkClick r:id="rId3"/>
              </a:rPr>
              <a:t>Приклади коду і презентація</a:t>
            </a:r>
            <a:br>
              <a:rPr lang="uk-UA" dirty="0"/>
            </a:b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2617376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FF787-4715-1941-24A9-219606B01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План</a:t>
            </a:r>
            <a:endParaRPr lang="en-U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72AC-C046-70BF-2955-C65B4AB4E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7176" y="1953250"/>
            <a:ext cx="8380989" cy="1796525"/>
          </a:xfrm>
        </p:spPr>
        <p:txBody>
          <a:bodyPr numCol="2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uk-UA" dirty="0"/>
              <a:t>Контекст. </a:t>
            </a:r>
            <a:br>
              <a:rPr lang="uk-UA" dirty="0"/>
            </a:br>
            <a:r>
              <a:rPr lang="uk-UA" dirty="0"/>
              <a:t>Проблема на вирішення</a:t>
            </a:r>
          </a:p>
          <a:p>
            <a:pPr marL="342900" indent="-342900">
              <a:buFont typeface="+mj-lt"/>
              <a:buAutoNum type="arabicPeriod"/>
            </a:pPr>
            <a:r>
              <a:rPr lang="uk-UA" dirty="0"/>
              <a:t>Можливі варіанти вирішення </a:t>
            </a:r>
            <a:br>
              <a:rPr lang="uk-UA" dirty="0"/>
            </a:br>
            <a:r>
              <a:rPr lang="uk-UA" dirty="0"/>
              <a:t>проблеми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uk-UA" dirty="0"/>
              <a:t>Загальні відомості про порядок спілкування між сервісами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uk-UA" dirty="0"/>
              <a:t>Таблиця вибору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uk-UA" dirty="0"/>
              <a:t>Запитання та відповіді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5AC6EA-4532-4DA5-911D-2BA4E62A5D59}"/>
              </a:ext>
            </a:extLst>
          </p:cNvPr>
          <p:cNvSpPr txBox="1"/>
          <p:nvPr/>
        </p:nvSpPr>
        <p:spPr>
          <a:xfrm>
            <a:off x="179792" y="4279517"/>
            <a:ext cx="3699990" cy="756000"/>
          </a:xfrm>
          <a:custGeom>
            <a:avLst/>
            <a:gdLst>
              <a:gd name="connsiteX0" fmla="*/ 0 w 3699990"/>
              <a:gd name="connsiteY0" fmla="*/ 0 h 756000"/>
              <a:gd name="connsiteX1" fmla="*/ 3699990 w 3699990"/>
              <a:gd name="connsiteY1" fmla="*/ 0 h 756000"/>
              <a:gd name="connsiteX2" fmla="*/ 3699990 w 3699990"/>
              <a:gd name="connsiteY2" fmla="*/ 756000 h 756000"/>
              <a:gd name="connsiteX3" fmla="*/ 0 w 3699990"/>
              <a:gd name="connsiteY3" fmla="*/ 756000 h 756000"/>
              <a:gd name="connsiteX4" fmla="*/ 0 w 3699990"/>
              <a:gd name="connsiteY4" fmla="*/ 0 h 75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9990" h="756000" fill="none" extrusionOk="0">
                <a:moveTo>
                  <a:pt x="0" y="0"/>
                </a:moveTo>
                <a:cubicBezTo>
                  <a:pt x="1392362" y="-49533"/>
                  <a:pt x="1936794" y="-14809"/>
                  <a:pt x="3699990" y="0"/>
                </a:cubicBezTo>
                <a:cubicBezTo>
                  <a:pt x="3667909" y="237525"/>
                  <a:pt x="3697831" y="557694"/>
                  <a:pt x="3699990" y="756000"/>
                </a:cubicBezTo>
                <a:cubicBezTo>
                  <a:pt x="3148677" y="707769"/>
                  <a:pt x="1256451" y="840455"/>
                  <a:pt x="0" y="756000"/>
                </a:cubicBezTo>
                <a:cubicBezTo>
                  <a:pt x="-61101" y="497709"/>
                  <a:pt x="4981" y="311589"/>
                  <a:pt x="0" y="0"/>
                </a:cubicBezTo>
                <a:close/>
              </a:path>
              <a:path w="3699990" h="756000" stroke="0" extrusionOk="0">
                <a:moveTo>
                  <a:pt x="0" y="0"/>
                </a:moveTo>
                <a:cubicBezTo>
                  <a:pt x="1695959" y="118645"/>
                  <a:pt x="2202179" y="116012"/>
                  <a:pt x="3699990" y="0"/>
                </a:cubicBezTo>
                <a:cubicBezTo>
                  <a:pt x="3759228" y="377089"/>
                  <a:pt x="3691381" y="629359"/>
                  <a:pt x="3699990" y="756000"/>
                </a:cubicBezTo>
                <a:cubicBezTo>
                  <a:pt x="3092952" y="890600"/>
                  <a:pt x="522695" y="598804"/>
                  <a:pt x="0" y="756000"/>
                </a:cubicBezTo>
                <a:cubicBezTo>
                  <a:pt x="7533" y="494946"/>
                  <a:pt x="29080" y="253144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/>
            <a:r>
              <a:rPr lang="en-US" sz="1600" i="1" dirty="0"/>
              <a:t>Play Framework + http </a:t>
            </a:r>
            <a:r>
              <a:rPr lang="uk-UA" sz="1600" i="1" dirty="0"/>
              <a:t>реалізації</a:t>
            </a:r>
            <a:endParaRPr lang="en-US" sz="1600" i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i="1" dirty="0"/>
              <a:t>play-</a:t>
            </a:r>
            <a:r>
              <a:rPr lang="en-US" sz="1400" i="1" dirty="0" err="1"/>
              <a:t>json</a:t>
            </a:r>
            <a:endParaRPr lang="en-US" sz="1400" i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i="1" dirty="0"/>
              <a:t>circe JSON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BCFBD5-8A4F-FC47-F003-CE139BAA5FE4}"/>
              </a:ext>
            </a:extLst>
          </p:cNvPr>
          <p:cNvSpPr txBox="1"/>
          <p:nvPr/>
        </p:nvSpPr>
        <p:spPr>
          <a:xfrm>
            <a:off x="3006619" y="5563448"/>
            <a:ext cx="2917300" cy="553998"/>
          </a:xfrm>
          <a:custGeom>
            <a:avLst/>
            <a:gdLst>
              <a:gd name="connsiteX0" fmla="*/ 0 w 2917300"/>
              <a:gd name="connsiteY0" fmla="*/ 0 h 553998"/>
              <a:gd name="connsiteX1" fmla="*/ 2917300 w 2917300"/>
              <a:gd name="connsiteY1" fmla="*/ 0 h 553998"/>
              <a:gd name="connsiteX2" fmla="*/ 2917300 w 2917300"/>
              <a:gd name="connsiteY2" fmla="*/ 553998 h 553998"/>
              <a:gd name="connsiteX3" fmla="*/ 0 w 2917300"/>
              <a:gd name="connsiteY3" fmla="*/ 553998 h 553998"/>
              <a:gd name="connsiteX4" fmla="*/ 0 w 2917300"/>
              <a:gd name="connsiteY4" fmla="*/ 0 h 553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7300" h="553998" fill="none" extrusionOk="0">
                <a:moveTo>
                  <a:pt x="0" y="0"/>
                </a:moveTo>
                <a:cubicBezTo>
                  <a:pt x="773583" y="98267"/>
                  <a:pt x="2505399" y="113279"/>
                  <a:pt x="2917300" y="0"/>
                </a:cubicBezTo>
                <a:cubicBezTo>
                  <a:pt x="2939199" y="157410"/>
                  <a:pt x="2940904" y="392187"/>
                  <a:pt x="2917300" y="553998"/>
                </a:cubicBezTo>
                <a:cubicBezTo>
                  <a:pt x="2247347" y="696064"/>
                  <a:pt x="460641" y="458911"/>
                  <a:pt x="0" y="553998"/>
                </a:cubicBezTo>
                <a:cubicBezTo>
                  <a:pt x="1680" y="341260"/>
                  <a:pt x="46754" y="62163"/>
                  <a:pt x="0" y="0"/>
                </a:cubicBezTo>
                <a:close/>
              </a:path>
              <a:path w="2917300" h="553998" stroke="0" extrusionOk="0">
                <a:moveTo>
                  <a:pt x="0" y="0"/>
                </a:moveTo>
                <a:cubicBezTo>
                  <a:pt x="874013" y="109306"/>
                  <a:pt x="2277254" y="70022"/>
                  <a:pt x="2917300" y="0"/>
                </a:cubicBezTo>
                <a:cubicBezTo>
                  <a:pt x="2919493" y="221728"/>
                  <a:pt x="2947810" y="447414"/>
                  <a:pt x="2917300" y="553998"/>
                </a:cubicBezTo>
                <a:cubicBezTo>
                  <a:pt x="1611022" y="579358"/>
                  <a:pt x="1060623" y="495744"/>
                  <a:pt x="0" y="553998"/>
                </a:cubicBezTo>
                <a:cubicBezTo>
                  <a:pt x="-44343" y="389930"/>
                  <a:pt x="-41342" y="237685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397824804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lvl="1"/>
            <a:r>
              <a:rPr lang="en-US" sz="1600" i="1" dirty="0"/>
              <a:t>Http4s +</a:t>
            </a:r>
            <a:r>
              <a:rPr lang="uk-UA" sz="1600" i="1" dirty="0"/>
              <a:t> </a:t>
            </a:r>
            <a:r>
              <a:rPr lang="en-US" sz="1600" i="1" dirty="0"/>
              <a:t>http </a:t>
            </a:r>
            <a:r>
              <a:rPr lang="uk-UA" sz="1600" i="1" dirty="0"/>
              <a:t>реалізації</a:t>
            </a:r>
            <a:endParaRPr lang="en-US" sz="1600" i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i="1" dirty="0"/>
              <a:t>circe JSON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19531D-962F-A8FA-CAD4-FD72121350EC}"/>
              </a:ext>
            </a:extLst>
          </p:cNvPr>
          <p:cNvSpPr txBox="1"/>
          <p:nvPr/>
        </p:nvSpPr>
        <p:spPr>
          <a:xfrm>
            <a:off x="5316197" y="4277706"/>
            <a:ext cx="2111901" cy="553998"/>
          </a:xfrm>
          <a:custGeom>
            <a:avLst/>
            <a:gdLst>
              <a:gd name="connsiteX0" fmla="*/ 0 w 2111901"/>
              <a:gd name="connsiteY0" fmla="*/ 0 h 553998"/>
              <a:gd name="connsiteX1" fmla="*/ 2111901 w 2111901"/>
              <a:gd name="connsiteY1" fmla="*/ 0 h 553998"/>
              <a:gd name="connsiteX2" fmla="*/ 2111901 w 2111901"/>
              <a:gd name="connsiteY2" fmla="*/ 553998 h 553998"/>
              <a:gd name="connsiteX3" fmla="*/ 0 w 2111901"/>
              <a:gd name="connsiteY3" fmla="*/ 553998 h 553998"/>
              <a:gd name="connsiteX4" fmla="*/ 0 w 2111901"/>
              <a:gd name="connsiteY4" fmla="*/ 0 h 553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1901" h="553998" fill="none" extrusionOk="0">
                <a:moveTo>
                  <a:pt x="0" y="0"/>
                </a:moveTo>
                <a:cubicBezTo>
                  <a:pt x="411671" y="-49533"/>
                  <a:pt x="1276112" y="-14809"/>
                  <a:pt x="2111901" y="0"/>
                </a:cubicBezTo>
                <a:cubicBezTo>
                  <a:pt x="2151302" y="161162"/>
                  <a:pt x="2134538" y="471553"/>
                  <a:pt x="2111901" y="553998"/>
                </a:cubicBezTo>
                <a:cubicBezTo>
                  <a:pt x="1699639" y="505767"/>
                  <a:pt x="803851" y="638453"/>
                  <a:pt x="0" y="553998"/>
                </a:cubicBezTo>
                <a:cubicBezTo>
                  <a:pt x="38224" y="425128"/>
                  <a:pt x="10580" y="128561"/>
                  <a:pt x="0" y="0"/>
                </a:cubicBezTo>
                <a:close/>
              </a:path>
              <a:path w="2111901" h="553998" stroke="0" extrusionOk="0">
                <a:moveTo>
                  <a:pt x="0" y="0"/>
                </a:moveTo>
                <a:cubicBezTo>
                  <a:pt x="386941" y="118645"/>
                  <a:pt x="1592687" y="116012"/>
                  <a:pt x="2111901" y="0"/>
                </a:cubicBezTo>
                <a:cubicBezTo>
                  <a:pt x="2138957" y="192100"/>
                  <a:pt x="2126461" y="347253"/>
                  <a:pt x="2111901" y="553998"/>
                </a:cubicBezTo>
                <a:cubicBezTo>
                  <a:pt x="1395269" y="688598"/>
                  <a:pt x="346835" y="396802"/>
                  <a:pt x="0" y="553998"/>
                </a:cubicBezTo>
                <a:cubicBezTo>
                  <a:pt x="-30048" y="341693"/>
                  <a:pt x="-893" y="255065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lvl="1"/>
            <a:r>
              <a:rPr lang="en-US" sz="1600" i="1" dirty="0"/>
              <a:t>Akka Http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spray JSON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DFB4E0-539D-8CD1-03CC-84F7803E4720}"/>
              </a:ext>
            </a:extLst>
          </p:cNvPr>
          <p:cNvSpPr txBox="1"/>
          <p:nvPr/>
        </p:nvSpPr>
        <p:spPr>
          <a:xfrm>
            <a:off x="7617477" y="5517281"/>
            <a:ext cx="3928590" cy="646331"/>
          </a:xfrm>
          <a:custGeom>
            <a:avLst/>
            <a:gdLst>
              <a:gd name="connsiteX0" fmla="*/ 0 w 3928590"/>
              <a:gd name="connsiteY0" fmla="*/ 0 h 646331"/>
              <a:gd name="connsiteX1" fmla="*/ 3928590 w 3928590"/>
              <a:gd name="connsiteY1" fmla="*/ 0 h 646331"/>
              <a:gd name="connsiteX2" fmla="*/ 3928590 w 3928590"/>
              <a:gd name="connsiteY2" fmla="*/ 646331 h 646331"/>
              <a:gd name="connsiteX3" fmla="*/ 0 w 3928590"/>
              <a:gd name="connsiteY3" fmla="*/ 646331 h 646331"/>
              <a:gd name="connsiteX4" fmla="*/ 0 w 3928590"/>
              <a:gd name="connsiteY4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28590" h="646331" fill="none" extrusionOk="0">
                <a:moveTo>
                  <a:pt x="0" y="0"/>
                </a:moveTo>
                <a:cubicBezTo>
                  <a:pt x="412311" y="-33775"/>
                  <a:pt x="2029239" y="138873"/>
                  <a:pt x="3928590" y="0"/>
                </a:cubicBezTo>
                <a:cubicBezTo>
                  <a:pt x="3956608" y="300386"/>
                  <a:pt x="3911231" y="555476"/>
                  <a:pt x="3928590" y="646331"/>
                </a:cubicBezTo>
                <a:cubicBezTo>
                  <a:pt x="2679858" y="509001"/>
                  <a:pt x="549743" y="508475"/>
                  <a:pt x="0" y="646331"/>
                </a:cubicBezTo>
                <a:cubicBezTo>
                  <a:pt x="41281" y="554748"/>
                  <a:pt x="43087" y="116183"/>
                  <a:pt x="0" y="0"/>
                </a:cubicBezTo>
                <a:close/>
              </a:path>
              <a:path w="3928590" h="646331" stroke="0" extrusionOk="0">
                <a:moveTo>
                  <a:pt x="0" y="0"/>
                </a:moveTo>
                <a:cubicBezTo>
                  <a:pt x="1174727" y="-101487"/>
                  <a:pt x="2716357" y="-162162"/>
                  <a:pt x="3928590" y="0"/>
                </a:cubicBezTo>
                <a:cubicBezTo>
                  <a:pt x="3944296" y="155220"/>
                  <a:pt x="3978487" y="457908"/>
                  <a:pt x="3928590" y="646331"/>
                </a:cubicBezTo>
                <a:cubicBezTo>
                  <a:pt x="2810832" y="696396"/>
                  <a:pt x="886005" y="487882"/>
                  <a:pt x="0" y="646331"/>
                </a:cubicBezTo>
                <a:cubicBezTo>
                  <a:pt x="-30818" y="527861"/>
                  <a:pt x="-3845" y="153755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uk-UA" i="1" dirty="0"/>
              <a:t>Узагальнене рішення: </a:t>
            </a:r>
            <a:endParaRPr lang="en-US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tapir + </a:t>
            </a:r>
            <a:r>
              <a:rPr lang="en-US" i="1" dirty="0" err="1"/>
              <a:t>sttp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88298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698806A5-E180-94FF-217A-04AC58B1D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05160">
            <a:off x="7520914" y="1334362"/>
            <a:ext cx="4200650" cy="5680553"/>
          </a:xfrm>
          <a:prstGeom prst="rect">
            <a:avLst/>
          </a:prstGeom>
        </p:spPr>
      </p:pic>
      <p:pic>
        <p:nvPicPr>
          <p:cNvPr id="17" name="Picture 16" descr="A person with microphone and glasses&#10;&#10;Description automatically generated">
            <a:extLst>
              <a:ext uri="{FF2B5EF4-FFF2-40B4-BE49-F238E27FC236}">
                <a16:creationId xmlns:a16="http://schemas.microsoft.com/office/drawing/2014/main" id="{4F385A58-8824-E2CC-7448-5B196F651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765899">
            <a:off x="5708209" y="-253024"/>
            <a:ext cx="3471638" cy="421444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DEBE0EE3-57BE-5E80-5586-452D692B4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5985847" cy="1294228"/>
          </a:xfrm>
        </p:spPr>
        <p:txBody>
          <a:bodyPr>
            <a:normAutofit/>
          </a:bodyPr>
          <a:lstStyle/>
          <a:p>
            <a:r>
              <a:rPr lang="uk-UA" dirty="0"/>
              <a:t>Проблема</a:t>
            </a:r>
            <a:endParaRPr lang="en-UA" sz="3000" b="0" dirty="0"/>
          </a:p>
        </p:txBody>
      </p:sp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588A440C-E21E-AC67-0D7B-F2D7C75C8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22594" y="2384473"/>
            <a:ext cx="6270898" cy="3838575"/>
          </a:xfrm>
        </p:spPr>
      </p:pic>
    </p:spTree>
    <p:extLst>
      <p:ext uri="{BB962C8B-B14F-4D97-AF65-F5344CB8AC3E}">
        <p14:creationId xmlns:p14="http://schemas.microsoft.com/office/powerpoint/2010/main" val="2931195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71E6-BEAE-760D-78D5-FE8A7668A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Останні новини</a:t>
            </a:r>
            <a:r>
              <a:rPr lang="en-UA" sz="3000" b="0" dirty="0"/>
              <a:t>(Pekko project)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8BC1353-BB43-B372-1D82-21AB408E3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898" y="2272560"/>
            <a:ext cx="7054812" cy="3838575"/>
          </a:xfrm>
        </p:spPr>
      </p:pic>
    </p:spTree>
    <p:extLst>
      <p:ext uri="{BB962C8B-B14F-4D97-AF65-F5344CB8AC3E}">
        <p14:creationId xmlns:p14="http://schemas.microsoft.com/office/powerpoint/2010/main" val="638673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16C53-3AFF-1525-A23C-B37AF8DCD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dirty="0"/>
              <a:t>Варіанти вирішення проблеми </a:t>
            </a:r>
            <a:br>
              <a:rPr lang="uk-UA" dirty="0"/>
            </a:br>
            <a:r>
              <a:rPr lang="uk-UA" sz="3000" b="0" dirty="0"/>
              <a:t>Інша </a:t>
            </a:r>
            <a:r>
              <a:rPr lang="en-US" sz="3000" b="0" dirty="0"/>
              <a:t>Kafka </a:t>
            </a:r>
            <a:r>
              <a:rPr lang="uk-UA" sz="3000" b="0" dirty="0"/>
              <a:t>бібліотека + інший </a:t>
            </a:r>
            <a:r>
              <a:rPr lang="en-US" sz="3000" b="0" dirty="0"/>
              <a:t>http framework</a:t>
            </a:r>
            <a:r>
              <a:rPr lang="uk-UA" dirty="0"/>
              <a:t> </a:t>
            </a:r>
            <a:endParaRPr lang="en-UA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09E875E-6D74-F264-A151-8DC84804E4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855531"/>
              </p:ext>
            </p:extLst>
          </p:nvPr>
        </p:nvGraphicFramePr>
        <p:xfrm>
          <a:off x="1603333" y="2304789"/>
          <a:ext cx="6131490" cy="3833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667A99D5-1A5B-8702-F33F-35EE3D4C4851}"/>
              </a:ext>
            </a:extLst>
          </p:cNvPr>
          <p:cNvGrpSpPr/>
          <p:nvPr/>
        </p:nvGrpSpPr>
        <p:grpSpPr>
          <a:xfrm>
            <a:off x="7575812" y="2724723"/>
            <a:ext cx="3012855" cy="2176494"/>
            <a:chOff x="7778519" y="2361468"/>
            <a:chExt cx="3012855" cy="2176494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573C4F56-A4BC-DCDB-AD98-9D1DE41181D6}"/>
                </a:ext>
              </a:extLst>
            </p:cNvPr>
            <p:cNvSpPr/>
            <p:nvPr/>
          </p:nvSpPr>
          <p:spPr>
            <a:xfrm>
              <a:off x="7778519" y="2361468"/>
              <a:ext cx="1682949" cy="1450996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2">
              <a:schemeClr val="accent3">
                <a:shade val="80000"/>
                <a:hueOff val="165374"/>
                <a:satOff val="-28413"/>
                <a:lumOff val="31716"/>
                <a:alphaOff val="0"/>
              </a:schemeClr>
            </a:lnRef>
            <a:fillRef idx="1">
              <a:schemeClr val="accent3">
                <a:shade val="80000"/>
                <a:hueOff val="165374"/>
                <a:satOff val="-28413"/>
                <a:lumOff val="31716"/>
                <a:alphaOff val="0"/>
              </a:schemeClr>
            </a:fillRef>
            <a:effectRef idx="0">
              <a:schemeClr val="accent3">
                <a:shade val="80000"/>
                <a:hueOff val="165374"/>
                <a:satOff val="-28413"/>
                <a:lumOff val="31716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lnSpc>
                  <a:spcPct val="150000"/>
                </a:lnSpc>
              </a:pPr>
              <a:r>
                <a:rPr lang="en-UA" dirty="0"/>
                <a:t>Akka Http</a:t>
              </a:r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DF254AF2-DA96-6BBE-7458-039311EAE9CB}"/>
                </a:ext>
              </a:extLst>
            </p:cNvPr>
            <p:cNvSpPr/>
            <p:nvPr/>
          </p:nvSpPr>
          <p:spPr>
            <a:xfrm>
              <a:off x="9108425" y="3086966"/>
              <a:ext cx="1682949" cy="1450996"/>
            </a:xfrm>
            <a:prstGeom prst="hexagon">
              <a:avLst>
                <a:gd name="adj" fmla="val 25000"/>
                <a:gd name="vf" fmla="val 115470"/>
              </a:avLst>
            </a:prstGeom>
            <a:blipFill dpi="0" rotWithShape="1">
              <a:blip r:embed="rId7"/>
              <a:srcRect/>
              <a:stretch>
                <a:fillRect/>
              </a:stretch>
            </a:blipFill>
          </p:spPr>
          <p:style>
            <a:lnRef idx="2">
              <a:schemeClr val="accent3">
                <a:shade val="80000"/>
                <a:hueOff val="82687"/>
                <a:satOff val="-14206"/>
                <a:lumOff val="15858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A" dirty="0"/>
            </a:p>
          </p:txBody>
        </p:sp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CE7ABB4D-2F2C-1DA9-42C9-DE814C5F540C}"/>
                </a:ext>
              </a:extLst>
            </p:cNvPr>
            <p:cNvSpPr/>
            <p:nvPr/>
          </p:nvSpPr>
          <p:spPr>
            <a:xfrm>
              <a:off x="9175819" y="3022951"/>
              <a:ext cx="197042" cy="169825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6FEFE275-AEAE-8453-2699-7C0A7F9074E8}"/>
                </a:ext>
              </a:extLst>
            </p:cNvPr>
            <p:cNvSpPr/>
            <p:nvPr/>
          </p:nvSpPr>
          <p:spPr>
            <a:xfrm>
              <a:off x="9461468" y="3169856"/>
              <a:ext cx="197042" cy="169825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316493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ECB47-6CCF-07C5-5C64-6BB459059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/>
              <a:t>Загальні відомості про спілкування сервісів</a:t>
            </a:r>
            <a:endParaRPr lang="en-UA" dirty="0"/>
          </a:p>
        </p:txBody>
      </p:sp>
      <p:pic>
        <p:nvPicPr>
          <p:cNvPr id="17" name="Picture 16" descr="A diagram of a business process&#10;&#10;Description automatically generated">
            <a:extLst>
              <a:ext uri="{FF2B5EF4-FFF2-40B4-BE49-F238E27FC236}">
                <a16:creationId xmlns:a16="http://schemas.microsoft.com/office/drawing/2014/main" id="{9CE6261B-5E93-A3D4-97C8-8FCB2295F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320" y="2676720"/>
            <a:ext cx="7772400" cy="243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360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1C0C5-B9F4-C089-1D13-2F008417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A" dirty="0"/>
              <a:t>Http Frameworks + 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84514-C78F-1B40-9B4C-93CFC5E73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2447777"/>
            <a:ext cx="4905568" cy="15730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4A4A4A"/>
                </a:solidFill>
                <a:latin typeface="BlinkMacSystemFont"/>
              </a:rPr>
              <a:t>”</a:t>
            </a:r>
            <a:r>
              <a:rPr lang="en-GB" b="0" i="0" u="none" strike="noStrike" dirty="0">
                <a:solidFill>
                  <a:srgbClr val="4A4A4A"/>
                </a:solidFill>
                <a:effectLst/>
                <a:latin typeface="BlinkMacSystemFont"/>
              </a:rPr>
              <a:t>Doctor you've got to help me, I'm addicted to Twitter. Doctor: I don't follow you.”</a:t>
            </a:r>
            <a:br>
              <a:rPr lang="en-GB" b="0" i="0" u="none" strike="noStrike" dirty="0">
                <a:solidFill>
                  <a:srgbClr val="4A4A4A"/>
                </a:solidFill>
                <a:effectLst/>
                <a:latin typeface="BlinkMacSystemFont"/>
              </a:rPr>
            </a:br>
            <a:br>
              <a:rPr lang="en-GB" b="0" i="0" u="none" strike="noStrike" dirty="0">
                <a:solidFill>
                  <a:srgbClr val="4A4A4A"/>
                </a:solidFill>
                <a:effectLst/>
                <a:latin typeface="BlinkMacSystemFont"/>
              </a:rPr>
            </a:br>
            <a:r>
              <a:rPr lang="en-GB" b="0" i="0" u="none" strike="noStrike" dirty="0">
                <a:solidFill>
                  <a:srgbClr val="4A4A4A"/>
                </a:solidFill>
                <a:effectLst/>
                <a:latin typeface="BlinkMacSystemFont"/>
                <a:hlinkClick r:id="rId2"/>
              </a:rPr>
              <a:t>iCanHazDadJoke</a:t>
            </a:r>
            <a:endParaRPr lang="en-UA" dirty="0"/>
          </a:p>
        </p:txBody>
      </p:sp>
      <p:pic>
        <p:nvPicPr>
          <p:cNvPr id="5" name="Picture 4" descr="A person in a vest&#10;&#10;Description automatically generated">
            <a:extLst>
              <a:ext uri="{FF2B5EF4-FFF2-40B4-BE49-F238E27FC236}">
                <a16:creationId xmlns:a16="http://schemas.microsoft.com/office/drawing/2014/main" id="{4AA63EFD-35C4-E50C-451E-39C4FC6307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331" y="2096804"/>
            <a:ext cx="4914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98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76DF8-5BA9-A0E5-66A8-52A64FD49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719766"/>
          </a:xfrm>
        </p:spPr>
        <p:txBody>
          <a:bodyPr/>
          <a:lstStyle/>
          <a:p>
            <a:r>
              <a:rPr lang="en-UA" dirty="0"/>
              <a:t>Play Framework + Play JSON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A38DE9-638E-34EE-6217-01F6ADCA115D}"/>
              </a:ext>
            </a:extLst>
          </p:cNvPr>
          <p:cNvSpPr txBox="1"/>
          <p:nvPr/>
        </p:nvSpPr>
        <p:spPr>
          <a:xfrm>
            <a:off x="1088135" y="2376740"/>
            <a:ext cx="4289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Інтеграція </a:t>
            </a:r>
            <a:r>
              <a:rPr lang="en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Play Json </a:t>
            </a:r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та </a:t>
            </a:r>
            <a:r>
              <a:rPr lang="en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Play Framework </a:t>
            </a:r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з коробки</a:t>
            </a:r>
            <a:endParaRPr lang="en-UA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11B036-109A-3B84-73D8-A8A6210F0EFD}"/>
              </a:ext>
            </a:extLst>
          </p:cNvPr>
          <p:cNvSpPr txBox="1"/>
          <p:nvPr/>
        </p:nvSpPr>
        <p:spPr>
          <a:xfrm>
            <a:off x="6952041" y="2426055"/>
            <a:ext cx="1638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rgbClr val="FF0000"/>
                </a:solidFill>
              </a:rPr>
              <a:t>Небагатий </a:t>
            </a:r>
            <a:r>
              <a:rPr lang="en-US" dirty="0">
                <a:solidFill>
                  <a:srgbClr val="FF0000"/>
                </a:solidFill>
              </a:rPr>
              <a:t>API</a:t>
            </a:r>
            <a:endParaRPr lang="en-UA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79F92A-CF64-A6BC-52F1-0CC2C3359436}"/>
              </a:ext>
            </a:extLst>
          </p:cNvPr>
          <p:cNvSpPr txBox="1"/>
          <p:nvPr/>
        </p:nvSpPr>
        <p:spPr>
          <a:xfrm>
            <a:off x="6952041" y="3023071"/>
            <a:ext cx="3416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rgbClr val="FF0000"/>
                </a:solidFill>
              </a:rPr>
              <a:t>Залежність від старої бібліотеки</a:t>
            </a:r>
            <a:r>
              <a:rPr lang="en-US" dirty="0">
                <a:solidFill>
                  <a:srgbClr val="FF0000"/>
                </a:solidFill>
              </a:rPr>
              <a:t>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`</a:t>
            </a:r>
            <a:r>
              <a:rPr lang="en-US" dirty="0" err="1">
                <a:solidFill>
                  <a:srgbClr val="FF0000"/>
                </a:solidFill>
              </a:rPr>
              <a:t>fasterXml</a:t>
            </a:r>
            <a:r>
              <a:rPr lang="en-US" dirty="0">
                <a:solidFill>
                  <a:srgbClr val="FF0000"/>
                </a:solidFill>
              </a:rPr>
              <a:t> % Jackson`</a:t>
            </a:r>
            <a:endParaRPr lang="en-UA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B35B1-F9B4-88B4-8F43-074563E8F249}"/>
              </a:ext>
            </a:extLst>
          </p:cNvPr>
          <p:cNvSpPr txBox="1"/>
          <p:nvPr/>
        </p:nvSpPr>
        <p:spPr>
          <a:xfrm>
            <a:off x="6952041" y="3897086"/>
            <a:ext cx="3475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rgbClr val="FF0000"/>
                </a:solidFill>
              </a:rPr>
              <a:t>Має інтеграцію лише з </a:t>
            </a:r>
            <a:r>
              <a:rPr lang="en-US" dirty="0">
                <a:solidFill>
                  <a:srgbClr val="FF0000"/>
                </a:solidFill>
              </a:rPr>
              <a:t>Future</a:t>
            </a:r>
            <a:r>
              <a:rPr lang="uk-UA" dirty="0">
                <a:solidFill>
                  <a:srgbClr val="FF0000"/>
                </a:solidFill>
              </a:rPr>
              <a:t> як асинхронним ефектом </a:t>
            </a:r>
            <a:endParaRPr lang="en-U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214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41F36-D587-1777-5B63-9135266D5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A" dirty="0"/>
              <a:t>Play Framework + Circe 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2B254F-2146-56EF-3121-8E917D653451}"/>
              </a:ext>
            </a:extLst>
          </p:cNvPr>
          <p:cNvSpPr txBox="1"/>
          <p:nvPr/>
        </p:nvSpPr>
        <p:spPr>
          <a:xfrm>
            <a:off x="1333850" y="2130804"/>
            <a:ext cx="2528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Зручний потоковий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API</a:t>
            </a:r>
            <a:endParaRPr lang="en-UA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7E729C-E91B-44E9-20D9-5B49B78D4112}"/>
              </a:ext>
            </a:extLst>
          </p:cNvPr>
          <p:cNvSpPr txBox="1"/>
          <p:nvPr/>
        </p:nvSpPr>
        <p:spPr>
          <a:xfrm>
            <a:off x="1333850" y="2751913"/>
            <a:ext cx="358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Багата база бібліотек та інтеграцій</a:t>
            </a:r>
            <a:endParaRPr lang="en-UA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D13DFA-4FE1-D9BE-D94E-B1C1C9CF2362}"/>
              </a:ext>
            </a:extLst>
          </p:cNvPr>
          <p:cNvSpPr txBox="1"/>
          <p:nvPr/>
        </p:nvSpPr>
        <p:spPr>
          <a:xfrm>
            <a:off x="1333850" y="3488685"/>
            <a:ext cx="4998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Підтримка бібліотек із функціональним нахилом</a:t>
            </a:r>
            <a:endParaRPr lang="en-UA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655A6E-A7FB-E96E-CF5C-5740A0367DEE}"/>
              </a:ext>
            </a:extLst>
          </p:cNvPr>
          <p:cNvSpPr txBox="1"/>
          <p:nvPr/>
        </p:nvSpPr>
        <p:spPr>
          <a:xfrm>
            <a:off x="7499758" y="2181138"/>
            <a:ext cx="31626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rgbClr val="FF4300"/>
                </a:solidFill>
              </a:rPr>
              <a:t>Немає повноцінної інтеграцією із </a:t>
            </a:r>
            <a:r>
              <a:rPr lang="en-US" dirty="0">
                <a:solidFill>
                  <a:srgbClr val="FF4300"/>
                </a:solidFill>
              </a:rPr>
              <a:t>Play Framework</a:t>
            </a:r>
            <a:endParaRPr lang="en-UA" dirty="0">
              <a:solidFill>
                <a:srgbClr val="FF43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1A0166-C527-DE3E-154F-CECD483DF687}"/>
              </a:ext>
            </a:extLst>
          </p:cNvPr>
          <p:cNvSpPr txBox="1"/>
          <p:nvPr/>
        </p:nvSpPr>
        <p:spPr>
          <a:xfrm>
            <a:off x="7499758" y="3673351"/>
            <a:ext cx="3475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rgbClr val="FF0000"/>
                </a:solidFill>
              </a:rPr>
              <a:t>Має інтеграцію лише з </a:t>
            </a:r>
            <a:r>
              <a:rPr lang="en-US" dirty="0">
                <a:solidFill>
                  <a:srgbClr val="FF0000"/>
                </a:solidFill>
              </a:rPr>
              <a:t>Future</a:t>
            </a:r>
            <a:r>
              <a:rPr lang="uk-UA" dirty="0">
                <a:solidFill>
                  <a:srgbClr val="FF0000"/>
                </a:solidFill>
              </a:rPr>
              <a:t> як асинхронним ефектом </a:t>
            </a:r>
            <a:endParaRPr lang="en-UA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3E7159-CCEE-4267-1E9C-6759E375506B}"/>
              </a:ext>
            </a:extLst>
          </p:cNvPr>
          <p:cNvSpPr txBox="1"/>
          <p:nvPr/>
        </p:nvSpPr>
        <p:spPr>
          <a:xfrm>
            <a:off x="1442906" y="5192785"/>
            <a:ext cx="2483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</a:t>
            </a:r>
            <a:r>
              <a:rPr lang="en-UA" dirty="0">
                <a:hlinkClick r:id="rId2"/>
              </a:rPr>
              <a:t>lay Circe Integration</a:t>
            </a:r>
            <a:endParaRPr lang="en-U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39FB30-93F6-71B5-DFAF-875F9D288517}"/>
              </a:ext>
            </a:extLst>
          </p:cNvPr>
          <p:cNvSpPr txBox="1"/>
          <p:nvPr/>
        </p:nvSpPr>
        <p:spPr>
          <a:xfrm>
            <a:off x="5008228" y="5176007"/>
            <a:ext cx="352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A" dirty="0">
                <a:hlinkClick r:id="rId3"/>
              </a:rPr>
              <a:t>Automatic Instance Dereviation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678424862"/>
      </p:ext>
    </p:extLst>
  </p:cSld>
  <p:clrMapOvr>
    <a:masterClrMapping/>
  </p:clrMapOvr>
</p:sld>
</file>

<file path=ppt/theme/theme1.xml><?xml version="1.0" encoding="utf-8"?>
<a:theme xmlns:a="http://schemas.openxmlformats.org/drawingml/2006/main" name="Bjorn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2"/>
      </a:lt2>
      <a:accent1>
        <a:srgbClr val="21B948"/>
      </a:accent1>
      <a:accent2>
        <a:srgbClr val="14B782"/>
      </a:accent2>
      <a:accent3>
        <a:srgbClr val="22B1BF"/>
      </a:accent3>
      <a:accent4>
        <a:srgbClr val="1775D5"/>
      </a:accent4>
      <a:accent5>
        <a:srgbClr val="2D3BE7"/>
      </a:accent5>
      <a:accent6>
        <a:srgbClr val="5817D5"/>
      </a:accent6>
      <a:hlink>
        <a:srgbClr val="BF3F9E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405</Words>
  <Application>Microsoft Macintosh PowerPoint</Application>
  <PresentationFormat>Widescreen</PresentationFormat>
  <Paragraphs>101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BlinkMacSystemFont</vt:lpstr>
      <vt:lpstr>Calibri</vt:lpstr>
      <vt:lpstr>Neue Haas Grotesk Text Pro</vt:lpstr>
      <vt:lpstr>BjornVTI</vt:lpstr>
      <vt:lpstr>Http Frameworks  with JSON IN Scala Рівень: легкий</vt:lpstr>
      <vt:lpstr>План</vt:lpstr>
      <vt:lpstr>Проблема</vt:lpstr>
      <vt:lpstr>Останні новини(Pekko project)</vt:lpstr>
      <vt:lpstr>Варіанти вирішення проблеми  Інша Kafka бібліотека + інший http framework </vt:lpstr>
      <vt:lpstr>Загальні відомості про спілкування сервісів</vt:lpstr>
      <vt:lpstr>Http Frameworks + JSON</vt:lpstr>
      <vt:lpstr>Play Framework + Play JSON</vt:lpstr>
      <vt:lpstr>Play Framework + Circe JSON</vt:lpstr>
      <vt:lpstr>Http4s + Circe JSON</vt:lpstr>
      <vt:lpstr>Tapir + Sttp</vt:lpstr>
      <vt:lpstr>Таблиця вибору</vt:lpstr>
      <vt:lpstr>Посилання на технології</vt:lpstr>
      <vt:lpstr>Запитання та відповіді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 Frameworks  with JSON Рівень: початківець</dc:title>
  <dc:creator>Altsyvanovych, Dmytro</dc:creator>
  <cp:lastModifiedBy>Altsyvanovych, Dmytro</cp:lastModifiedBy>
  <cp:revision>6</cp:revision>
  <dcterms:created xsi:type="dcterms:W3CDTF">2023-07-19T09:20:08Z</dcterms:created>
  <dcterms:modified xsi:type="dcterms:W3CDTF">2023-07-19T15:36:40Z</dcterms:modified>
</cp:coreProperties>
</file>

<file path=docProps/thumbnail.jpeg>
</file>